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74"/>
  </p:notesMasterIdLst>
  <p:handoutMasterIdLst>
    <p:handoutMasterId r:id="rId75"/>
  </p:handoutMasterIdLst>
  <p:sldIdLst>
    <p:sldId id="330" r:id="rId8"/>
    <p:sldId id="301" r:id="rId9"/>
    <p:sldId id="355" r:id="rId10"/>
    <p:sldId id="303" r:id="rId11"/>
    <p:sldId id="304" r:id="rId12"/>
    <p:sldId id="401" r:id="rId13"/>
    <p:sldId id="394" r:id="rId14"/>
    <p:sldId id="352" r:id="rId15"/>
    <p:sldId id="353" r:id="rId16"/>
    <p:sldId id="354" r:id="rId17"/>
    <p:sldId id="404" r:id="rId18"/>
    <p:sldId id="406" r:id="rId19"/>
    <p:sldId id="356" r:id="rId20"/>
    <p:sldId id="407" r:id="rId21"/>
    <p:sldId id="357" r:id="rId22"/>
    <p:sldId id="358" r:id="rId23"/>
    <p:sldId id="359" r:id="rId24"/>
    <p:sldId id="360" r:id="rId25"/>
    <p:sldId id="361" r:id="rId26"/>
    <p:sldId id="410" r:id="rId27"/>
    <p:sldId id="411" r:id="rId28"/>
    <p:sldId id="412" r:id="rId29"/>
    <p:sldId id="413" r:id="rId30"/>
    <p:sldId id="414" r:id="rId31"/>
    <p:sldId id="378" r:id="rId32"/>
    <p:sldId id="405" r:id="rId33"/>
    <p:sldId id="380" r:id="rId34"/>
    <p:sldId id="381" r:id="rId35"/>
    <p:sldId id="382" r:id="rId36"/>
    <p:sldId id="383" r:id="rId37"/>
    <p:sldId id="384" r:id="rId38"/>
    <p:sldId id="385" r:id="rId39"/>
    <p:sldId id="408" r:id="rId40"/>
    <p:sldId id="387" r:id="rId41"/>
    <p:sldId id="388" r:id="rId42"/>
    <p:sldId id="389" r:id="rId43"/>
    <p:sldId id="390" r:id="rId44"/>
    <p:sldId id="391" r:id="rId45"/>
    <p:sldId id="392" r:id="rId46"/>
    <p:sldId id="409" r:id="rId47"/>
    <p:sldId id="331"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27" r:id="rId65"/>
    <p:sldId id="319" r:id="rId66"/>
    <p:sldId id="351" r:id="rId67"/>
    <p:sldId id="321" r:id="rId68"/>
    <p:sldId id="322" r:id="rId69"/>
    <p:sldId id="349" r:id="rId70"/>
    <p:sldId id="329" r:id="rId71"/>
    <p:sldId id="350" r:id="rId72"/>
    <p:sldId id="291" r:id="rId73"/>
  </p:sldIdLst>
  <p:sldSz cx="12188825" cy="6858000"/>
  <p:notesSz cx="6858000" cy="9296400"/>
  <p:embeddedFontLst>
    <p:embeddedFont>
      <p:font typeface="Segoe UI" pitchFamily="34" charset="0"/>
      <p:regular r:id="rId76"/>
      <p:bold r:id="rId77"/>
      <p:italic r:id="rId78"/>
      <p:boldItalic r:id="rId79"/>
    </p:embeddedFont>
    <p:embeddedFont>
      <p:font typeface="Consolas" pitchFamily="49" charset="0"/>
      <p:regular r:id="rId80"/>
      <p:bold r:id="rId81"/>
      <p:italic r:id="rId82"/>
      <p:boldItalic r:id="rId83"/>
    </p:embeddedFont>
    <p:embeddedFont>
      <p:font typeface="Segoe UI Light" pitchFamily="34" charset="0"/>
      <p:regular r:id="rId84"/>
      <p:italic r:id="rId85"/>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301"/>
            <p14:sldId id="355"/>
            <p14:sldId id="303"/>
            <p14:sldId id="304"/>
          </p14:sldIdLst>
        </p14:section>
        <p14:section name="Windows Azure" id="{5E4156E2-A099-4F51-80BA-A0A1B5CA74F0}">
          <p14:sldIdLst>
            <p14:sldId id="401"/>
            <p14:sldId id="394"/>
            <p14:sldId id="352"/>
            <p14:sldId id="353"/>
            <p14:sldId id="354"/>
            <p14:sldId id="404"/>
            <p14:sldId id="406"/>
          </p14:sldIdLst>
        </p14:section>
        <p14:section name="Virtual Machines" id="{F0F5B035-F424-4FA7-B544-D9588B3F33E0}">
          <p14:sldIdLst>
            <p14:sldId id="356"/>
            <p14:sldId id="407"/>
            <p14:sldId id="357"/>
            <p14:sldId id="358"/>
            <p14:sldId id="359"/>
            <p14:sldId id="360"/>
            <p14:sldId id="361"/>
            <p14:sldId id="410"/>
            <p14:sldId id="411"/>
            <p14:sldId id="412"/>
            <p14:sldId id="413"/>
            <p14:sldId id="414"/>
          </p14:sldIdLst>
        </p14:section>
        <p14:section name="Web Sites" id="{264A8B60-B9FA-4432-95A4-7895E89FC737}">
          <p14:sldIdLst>
            <p14:sldId id="378"/>
            <p14:sldId id="405"/>
            <p14:sldId id="380"/>
            <p14:sldId id="381"/>
            <p14:sldId id="382"/>
            <p14:sldId id="383"/>
            <p14:sldId id="384"/>
          </p14:sldIdLst>
        </p14:section>
        <p14:section name="Cloud Services" id="{2CDE6F8B-A3B9-4ADE-8466-D31A7C4BE270}">
          <p14:sldIdLst>
            <p14:sldId id="385"/>
            <p14:sldId id="408"/>
            <p14:sldId id="387"/>
            <p14:sldId id="388"/>
            <p14:sldId id="389"/>
            <p14:sldId id="390"/>
            <p14:sldId id="391"/>
            <p14:sldId id="392"/>
            <p14:sldId id="409"/>
          </p14:sldIdLst>
        </p14:section>
        <p14:section name="Building Block Services" id="{8083865B-29DE-456D-BC63-C1192E8D5085}">
          <p14:sldIdLst>
            <p14:sldId id="331"/>
            <p14:sldId id="332"/>
            <p14:sldId id="333"/>
          </p14:sldIdLst>
        </p14:section>
        <p14:section name="SQL Database" id="{F2B7DB92-3B3A-410A-A281-626A2A66ED0C}">
          <p14:sldIdLst>
            <p14:sldId id="334"/>
            <p14:sldId id="335"/>
          </p14:sldIdLst>
        </p14:section>
        <p14:section name="Blob Storage" id="{2051A546-2383-44DC-A095-2A4ABEEFB210}">
          <p14:sldIdLst>
            <p14:sldId id="336"/>
            <p14:sldId id="337"/>
          </p14:sldIdLst>
        </p14:section>
        <p14:section name="Cache" id="{9F044814-AFDA-4CD2-80EF-7C0F4157E6C3}">
          <p14:sldIdLst>
            <p14:sldId id="338"/>
            <p14:sldId id="339"/>
            <p14:sldId id="340"/>
            <p14:sldId id="341"/>
            <p14:sldId id="342"/>
          </p14:sldIdLst>
        </p14:section>
        <p14:section name="Identity &amp; Service Bus" id="{FEB934FC-C07F-4B70-9AA6-EDDF34557D53}">
          <p14:sldIdLst>
            <p14:sldId id="343"/>
            <p14:sldId id="344"/>
            <p14:sldId id="345"/>
            <p14:sldId id="346"/>
            <p14:sldId id="347"/>
          </p14:sldIdLst>
        </p14:section>
        <p14:section name="Pricing &amp; SLAs" id="{A8BCCDB2-C8CF-4EEC-A4AD-705A02E77EC6}">
          <p14:sldIdLst>
            <p14:sldId id="327"/>
            <p14:sldId id="319"/>
            <p14:sldId id="351"/>
            <p14:sldId id="321"/>
            <p14:sldId id="322"/>
          </p14:sldIdLst>
        </p14:section>
        <p14:section name="Closing" id="{8AF084D8-4D86-40FB-8932-4F6AA17A5223}">
          <p14:sldIdLst>
            <p14:sldId id="349"/>
            <p14:sldId id="329"/>
            <p14:sldId id="350"/>
            <p14:sldId id="291"/>
          </p14:sldIdLst>
        </p14:section>
        <p14:section name="Appendix" id="{E276D7D1-D5C0-4C73-B840-F49C3AEB0FA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90" autoAdjust="0"/>
    <p:restoredTop sz="83920" autoAdjust="0"/>
  </p:normalViewPr>
  <p:slideViewPr>
    <p:cSldViewPr snapToGrid="0">
      <p:cViewPr varScale="1">
        <p:scale>
          <a:sx n="94" d="100"/>
          <a:sy n="94" d="100"/>
        </p:scale>
        <p:origin x="-318" y="-90"/>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75" d="100"/>
        <a:sy n="75" d="100"/>
      </p:scale>
      <p:origin x="0" y="14394"/>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9.fntdata"/><Relationship Id="rId89"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notesMaster" Target="notesMasters/notesMaster1.xml"/><Relationship Id="rId79" Type="http://schemas.openxmlformats.org/officeDocument/2006/relationships/font" Target="fonts/font4.fntdata"/><Relationship Id="rId5" Type="http://schemas.openxmlformats.org/officeDocument/2006/relationships/slideMaster" Target="slideMasters/slideMaster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font" Target="fonts/font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fntdata"/><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font" Target="fonts/font7.fntdata"/><Relationship Id="rId19"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6/15/2012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6/15/2012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a:t>
            </a:r>
            <a:r>
              <a:rPr lang="en-US" baseline="0" dirty="0" smtClean="0"/>
              <a:t> how Microsoft thinks of the cloud</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Speaking Points:</a:t>
            </a:r>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0" indent="0">
              <a:buFont typeface="Arial" pitchFamily="34" charset="0"/>
              <a:buNone/>
            </a:pPr>
            <a:endParaRPr lang="en-US" b="1"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r>
              <a:rPr lang="en-US" baseline="0" dirty="0" smtClean="0"/>
              <a:t>----</a:t>
            </a:r>
          </a:p>
          <a:p>
            <a:pPr marL="0" indent="0">
              <a:buFont typeface="Arial" pitchFamily="34" charset="0"/>
              <a:buNone/>
            </a:pPr>
            <a:endParaRPr lang="en-US" b="1" dirty="0" smtClean="0"/>
          </a:p>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terms </a:t>
            </a:r>
            <a:r>
              <a:rPr lang="en-US" baseline="0" dirty="0" smtClean="0"/>
              <a:t>in the industry for cloud services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With</a:t>
            </a:r>
            <a:r>
              <a:rPr lang="en-US" baseline="0" dirty="0" smtClean="0"/>
              <a:t> this in mind, it’s important to understand how to talk about our Cloud Services offerings.</a:t>
            </a:r>
            <a:endParaRPr lang="en-US" dirty="0" smtClean="0"/>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399921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64732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98760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75734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9373679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config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61</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75E25A8B-80E2-4895-B44A-6F110C034E14}" type="datetime1">
              <a:rPr lang="en-US" smtClean="0"/>
              <a:t>6/15/2012</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3188113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576176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66</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Comprehensive set of services that enable you to build, host and scale applications in Microsoft datacenters  </a:t>
            </a:r>
          </a:p>
          <a:p>
            <a:endParaRPr lang="en-US" sz="900"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7520735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49.png"/><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43.xml"/><Relationship Id="rId6" Type="http://schemas.openxmlformats.org/officeDocument/2006/relationships/image" Target="../media/image55.png"/><Relationship Id="rId5" Type="http://schemas.openxmlformats.org/officeDocument/2006/relationships/image" Target="../media/image54.png"/><Relationship Id="rId10" Type="http://schemas.microsoft.com/office/2007/relationships/hdphoto" Target="../media/hdphoto13.wdp"/><Relationship Id="rId4" Type="http://schemas.openxmlformats.org/officeDocument/2006/relationships/image" Target="../media/image58.pn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4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4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4.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7.png"/><Relationship Id="rId7"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10.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microsoft.com/office/2007/relationships/hdphoto" Target="../media/hdphoto15.wdp"/><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2.png"/><Relationship Id="rId11" Type="http://schemas.microsoft.com/office/2007/relationships/hdphoto" Target="../media/hdphoto17.wdp"/><Relationship Id="rId5" Type="http://schemas.openxmlformats.org/officeDocument/2006/relationships/image" Target="../media/image71.png"/><Relationship Id="rId10" Type="http://schemas.openxmlformats.org/officeDocument/2006/relationships/image" Target="../media/image74.png"/><Relationship Id="rId4" Type="http://schemas.microsoft.com/office/2007/relationships/hdphoto" Target="../media/hdphoto14.wdp"/><Relationship Id="rId9" Type="http://schemas.microsoft.com/office/2007/relationships/hdphoto" Target="../media/hdphoto16.wdp"/></Relationships>
</file>

<file path=ppt/slides/_rels/slide35.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78.png"/><Relationship Id="rId5" Type="http://schemas.openxmlformats.org/officeDocument/2006/relationships/image" Target="../media/image71.png"/><Relationship Id="rId10" Type="http://schemas.openxmlformats.org/officeDocument/2006/relationships/image" Target="../media/image77.png"/><Relationship Id="rId4" Type="http://schemas.microsoft.com/office/2007/relationships/hdphoto" Target="../media/hdphoto14.wdp"/><Relationship Id="rId9"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73.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73.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4.png"/><Relationship Id="rId3" Type="http://schemas.openxmlformats.org/officeDocument/2006/relationships/image" Target="../media/image81.png"/><Relationship Id="rId7" Type="http://schemas.microsoft.com/office/2007/relationships/hdphoto" Target="../media/hdphoto18.wdp"/><Relationship Id="rId12"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82.png"/><Relationship Id="rId5" Type="http://schemas.openxmlformats.org/officeDocument/2006/relationships/image" Target="../media/image85.png"/><Relationship Id="rId15" Type="http://schemas.microsoft.com/office/2007/relationships/hdphoto" Target="../media/hdphoto19.wdp"/><Relationship Id="rId10" Type="http://schemas.microsoft.com/office/2007/relationships/hdphoto" Target="../media/hdphoto16.wdp"/><Relationship Id="rId4" Type="http://schemas.openxmlformats.org/officeDocument/2006/relationships/image" Target="../media/image80.png"/><Relationship Id="rId9" Type="http://schemas.openxmlformats.org/officeDocument/2006/relationships/image" Target="../media/image73.png"/><Relationship Id="rId14" Type="http://schemas.openxmlformats.org/officeDocument/2006/relationships/image" Target="../media/image87.png"/></Relationships>
</file>

<file path=ppt/slides/_rels/slide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40.png"/><Relationship Id="rId4" Type="http://schemas.microsoft.com/office/2007/relationships/hdphoto" Target="../media/hdphoto6.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44.xml"/><Relationship Id="rId4" Type="http://schemas.openxmlformats.org/officeDocument/2006/relationships/image" Target="../media/image99.jp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44.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44.xml"/><Relationship Id="rId4" Type="http://schemas.microsoft.com/office/2007/relationships/hdphoto" Target="../media/hdphoto20.wdp"/></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44.xml"/><Relationship Id="rId4" Type="http://schemas.microsoft.com/office/2007/relationships/hdphoto" Target="../media/hdphoto21.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44.xml"/><Relationship Id="rId4" Type="http://schemas.microsoft.com/office/2007/relationships/hdphoto" Target="../media/hdphoto22.wdp"/></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44.xml"/><Relationship Id="rId4" Type="http://schemas.microsoft.com/office/2007/relationships/hdphoto" Target="../media/hdphoto23.wdp"/></Relationships>
</file>

<file path=ppt/slides/_rels/slide55.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08.png"/><Relationship Id="rId7" Type="http://schemas.openxmlformats.org/officeDocument/2006/relationships/image" Target="../media/image110.png"/><Relationship Id="rId12" Type="http://schemas.openxmlformats.org/officeDocument/2006/relationships/image" Target="../media/image113.png"/><Relationship Id="rId2" Type="http://schemas.openxmlformats.org/officeDocument/2006/relationships/notesSlide" Target="../notesSlides/notesSlide49.xml"/><Relationship Id="rId1" Type="http://schemas.openxmlformats.org/officeDocument/2006/relationships/slideLayout" Target="../slideLayouts/slideLayout48.xml"/><Relationship Id="rId6" Type="http://schemas.microsoft.com/office/2007/relationships/hdphoto" Target="../media/hdphoto25.wdp"/><Relationship Id="rId11" Type="http://schemas.microsoft.com/office/2007/relationships/hdphoto" Target="../media/hdphoto27.wdp"/><Relationship Id="rId5" Type="http://schemas.openxmlformats.org/officeDocument/2006/relationships/image" Target="../media/image109.png"/><Relationship Id="rId10" Type="http://schemas.openxmlformats.org/officeDocument/2006/relationships/image" Target="../media/image112.png"/><Relationship Id="rId4" Type="http://schemas.microsoft.com/office/2007/relationships/hdphoto" Target="../media/hdphoto24.wdp"/><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43.xml"/><Relationship Id="rId5" Type="http://schemas.openxmlformats.org/officeDocument/2006/relationships/image" Target="../media/image46.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17.png"/><Relationship Id="rId4" Type="http://schemas.microsoft.com/office/2007/relationships/hdphoto" Target="../media/hdphoto28.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9.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Microsoft Corporation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714625"/>
            <a:ext cx="11149013" cy="1123950"/>
          </a:xfrm>
        </p:spPr>
        <p:txBody>
          <a:bodyPr/>
          <a:lstStyle/>
          <a:p>
            <a:pPr algn="ctr"/>
            <a:r>
              <a:rPr lang="en-US" sz="8000" dirty="0" smtClean="0"/>
              <a:t>Pay </a:t>
            </a:r>
            <a:r>
              <a:rPr lang="en-US" sz="8000" dirty="0" smtClean="0">
                <a:solidFill>
                  <a:srgbClr val="00AEEF">
                    <a:alpha val="99000"/>
                  </a:srgbClr>
                </a:solidFill>
              </a:rPr>
              <a:t>only </a:t>
            </a:r>
            <a:r>
              <a:rPr lang="en-US" sz="8000" dirty="0" smtClean="0"/>
              <a:t>for what you use</a:t>
            </a:r>
            <a:endParaRPr lang="en-US" sz="8000" dirty="0"/>
          </a:p>
        </p:txBody>
      </p:sp>
    </p:spTree>
    <p:extLst>
      <p:ext uri="{BB962C8B-B14F-4D97-AF65-F5344CB8AC3E}">
        <p14:creationId xmlns:p14="http://schemas.microsoft.com/office/powerpoint/2010/main" val="141649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Azure</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smtClean="0">
                <a:gradFill>
                  <a:gsLst>
                    <a:gs pos="1250">
                      <a:srgbClr val="FFFFFF"/>
                    </a:gs>
                    <a:gs pos="100000">
                      <a:srgbClr val="FFFFFF"/>
                    </a:gs>
                  </a:gsLst>
                  <a:lin ang="5400000" scaled="0"/>
                </a:gradFill>
              </a:rPr>
              <a:t>Virtual Machines</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smtClean="0">
                <a:solidFill>
                  <a:schemeClr val="tx1">
                    <a:alpha val="99000"/>
                  </a:schemeClr>
                </a:solidFill>
              </a:rPr>
              <a:t>Virtual machine portability</a:t>
            </a:r>
            <a:endParaRPr sz="6600" dirty="0">
              <a:solidFill>
                <a:schemeClr val="tx1">
                  <a:alpha val="99000"/>
                </a:schemeClr>
              </a:solidFill>
            </a:endParaRPr>
          </a:p>
        </p:txBody>
      </p:sp>
    </p:spTree>
    <p:extLst>
      <p:ext uri="{BB962C8B-B14F-4D97-AF65-F5344CB8AC3E}">
        <p14:creationId xmlns:p14="http://schemas.microsoft.com/office/powerpoint/2010/main" val="17855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4" name="Rounded Rectangle 6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79" name="Rounded Rectangle 78"/>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3" name="Rounded Rectangle 82"/>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4" name="Rounded Rectangle 83"/>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5" name="TextBox 84"/>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86" name="Oval 85"/>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87" name="Group 86"/>
          <p:cNvGrpSpPr/>
          <p:nvPr/>
        </p:nvGrpSpPr>
        <p:grpSpPr>
          <a:xfrm>
            <a:off x="3178089" y="1731310"/>
            <a:ext cx="722921" cy="623207"/>
            <a:chOff x="328301" y="3881331"/>
            <a:chExt cx="722921" cy="623207"/>
          </a:xfrm>
        </p:grpSpPr>
        <p:sp>
          <p:nvSpPr>
            <p:cNvPr id="88" name="Hexagon 87"/>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0" name="Group 89"/>
          <p:cNvGrpSpPr/>
          <p:nvPr/>
        </p:nvGrpSpPr>
        <p:grpSpPr>
          <a:xfrm>
            <a:off x="2492289" y="1731310"/>
            <a:ext cx="722921" cy="623207"/>
            <a:chOff x="328301" y="3881331"/>
            <a:chExt cx="722921" cy="623207"/>
          </a:xfrm>
        </p:grpSpPr>
        <p:sp>
          <p:nvSpPr>
            <p:cNvPr id="91" name="Hexagon 90"/>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3" name="Group 92"/>
          <p:cNvGrpSpPr/>
          <p:nvPr/>
        </p:nvGrpSpPr>
        <p:grpSpPr>
          <a:xfrm>
            <a:off x="2832227" y="1141127"/>
            <a:ext cx="722921" cy="623207"/>
            <a:chOff x="328301" y="3881331"/>
            <a:chExt cx="722921" cy="623207"/>
          </a:xfrm>
        </p:grpSpPr>
        <p:sp>
          <p:nvSpPr>
            <p:cNvPr id="94" name="Hexagon 93"/>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96" name="Group 95"/>
          <p:cNvGrpSpPr/>
          <p:nvPr/>
        </p:nvGrpSpPr>
        <p:grpSpPr>
          <a:xfrm>
            <a:off x="2145560" y="1142889"/>
            <a:ext cx="722921" cy="623207"/>
            <a:chOff x="328301" y="3881331"/>
            <a:chExt cx="722921" cy="623207"/>
          </a:xfrm>
        </p:grpSpPr>
        <p:sp>
          <p:nvSpPr>
            <p:cNvPr id="97" name="Hexagon 9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29490" y="5168233"/>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8138627" y="1134790"/>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0" y="0"/>
            <a:ext cx="12188825" cy="6858000"/>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Title 3"/>
          <p:cNvSpPr txBox="1">
            <a:spLocks/>
          </p:cNvSpPr>
          <p:nvPr/>
        </p:nvSpPr>
        <p:spPr>
          <a:xfrm>
            <a:off x="2372515" y="2703885"/>
            <a:ext cx="7491671" cy="19112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13800" dirty="0" smtClean="0">
                <a:solidFill>
                  <a:schemeClr val="tx1">
                    <a:alpha val="99000"/>
                  </a:schemeClr>
                </a:solidFill>
              </a:rPr>
              <a:t>no lock-in</a:t>
            </a:r>
            <a:endParaRPr sz="13800" dirty="0">
              <a:solidFill>
                <a:schemeClr val="tx1">
                  <a:alpha val="99000"/>
                </a:schemeClr>
              </a:solidFill>
            </a:endParaRPr>
          </a:p>
        </p:txBody>
      </p:sp>
    </p:spTree>
    <p:extLst>
      <p:ext uri="{BB962C8B-B14F-4D97-AF65-F5344CB8AC3E}">
        <p14:creationId xmlns:p14="http://schemas.microsoft.com/office/powerpoint/2010/main" val="359389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rgbClr val="5F5F5F">
                    <a:alpha val="99000"/>
                  </a:srgbClr>
                </a:solidFill>
              </a:rPr>
              <a:t>Reliable and always on</a:t>
            </a:r>
            <a:endParaRPr sz="7200" dirty="0">
              <a:solidFill>
                <a:srgbClr val="5F5F5F">
                  <a:alpha val="99000"/>
                </a:srgb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66597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rgbClr val="5F5F5F">
                    <a:alpha val="99000"/>
                  </a:srgbClr>
                </a:solidFill>
              </a:rPr>
              <a:t>Continuous storage </a:t>
            </a:r>
            <a:br>
              <a:rPr sz="4000" dirty="0" smtClean="0">
                <a:solidFill>
                  <a:srgbClr val="5F5F5F">
                    <a:alpha val="99000"/>
                  </a:srgbClr>
                </a:solidFill>
              </a:rPr>
            </a:br>
            <a:r>
              <a:rPr sz="4000" dirty="0" smtClean="0">
                <a:solidFill>
                  <a:srgbClr val="5F5F5F">
                    <a:alpha val="99000"/>
                  </a:srgbClr>
                </a:solidFill>
              </a:rPr>
              <a:t>geo-replication</a:t>
            </a:r>
            <a:endParaRPr sz="4000" dirty="0">
              <a:solidFill>
                <a:srgbClr val="5F5F5F">
                  <a:alpha val="99000"/>
                </a:srgb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Web sites</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46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smtClean="0">
                    <a:solidFill>
                      <a:schemeClr val="bg1">
                        <a:alpha val="99000"/>
                      </a:schemeClr>
                    </a:solidFill>
                  </a:rPr>
                  <a:t>Shared </a:t>
                </a:r>
                <a:r>
                  <a:rPr lang="en-US" sz="1600" b="1" cap="all" dirty="0" err="1" smtClean="0">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chemeClr val="tx1">
                    <a:alpha val="99000"/>
                  </a:schemeClr>
                </a:solidFill>
                <a:latin typeface="Segoe UI" pitchFamily="34" charset="0"/>
                <a:ea typeface="Segoe UI" pitchFamily="34" charset="0"/>
                <a:cs typeface="Segoe UI" pitchFamily="34" charset="0"/>
              </a:rPr>
              <a:t>shared</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27270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1272" y="767022"/>
            <a:ext cx="4023020" cy="2742289"/>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On </a:t>
              </a:r>
              <a:r>
                <a:rPr lang="en-US" sz="2800" dirty="0">
                  <a:solidFill>
                    <a:srgbClr val="00AEEF">
                      <a:alpha val="99000"/>
                    </a:srgbClr>
                  </a:solidFill>
                  <a:latin typeface="Segoe UI" pitchFamily="34" charset="0"/>
                  <a:ea typeface="Segoe UI" pitchFamily="34" charset="0"/>
                  <a:cs typeface="Segoe UI" pitchFamily="34" charset="0"/>
                </a:rPr>
                <a:t>and </a:t>
              </a:r>
              <a:r>
                <a:rPr lang="en-US" sz="2800" dirty="0" smtClean="0">
                  <a:solidFill>
                    <a:srgbClr val="00AEEF">
                      <a:alpha val="99000"/>
                    </a:srgbClr>
                  </a:solidFill>
                  <a:latin typeface="Segoe UI" pitchFamily="34" charset="0"/>
                  <a:ea typeface="Segoe UI" pitchFamily="34" charset="0"/>
                  <a:cs typeface="Segoe UI" pitchFamily="34" charset="0"/>
                </a:rPr>
                <a:t>Off</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Unpredictable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Growing Fast</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1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448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a:t>
            </a:r>
            <a:br>
              <a:rPr lang="en-US" dirty="0"/>
            </a:br>
            <a:r>
              <a:rPr lang="en-US" dirty="0" smtClean="0"/>
              <a:t>Development</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Management</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150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7285" y="856179"/>
            <a:ext cx="7074331" cy="477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8005619" y="3956050"/>
            <a:ext cx="3933825" cy="1828800"/>
          </a:xfrm>
        </p:spPr>
        <p:txBody>
          <a:bodyPr/>
          <a:lstStyle/>
          <a:p>
            <a:r>
              <a:rPr lang="en-US" sz="6600" dirty="0"/>
              <a:t>M</a:t>
            </a:r>
            <a:r>
              <a:rPr lang="en-US" sz="6600" dirty="0" smtClean="0"/>
              <a:t>ultiple languages</a:t>
            </a:r>
            <a:endParaRPr lang="en-US" sz="6600" dirty="0"/>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35211"/>
          <a:stretch/>
        </p:blipFill>
        <p:spPr bwMode="auto">
          <a:xfrm>
            <a:off x="733836" y="1225925"/>
            <a:ext cx="6960775" cy="43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248456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29660" y="5857103"/>
            <a:ext cx="3812454" cy="369332"/>
          </a:xfrm>
          <a:prstGeom prst="rect">
            <a:avLst/>
          </a:prstGeom>
        </p:spPr>
        <p:txBody>
          <a:bodyPr wrap="none">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a:solidFill>
                  <a:srgbClr val="5F5F5F">
                    <a:alpha val="99000"/>
                  </a:srgbClr>
                </a:solidFill>
              </a:rPr>
              <a:t>Open source</a:t>
            </a:r>
          </a:p>
        </p:txBody>
      </p:sp>
    </p:spTree>
    <p:extLst>
      <p:ext uri="{BB962C8B-B14F-4D97-AF65-F5344CB8AC3E}">
        <p14:creationId xmlns:p14="http://schemas.microsoft.com/office/powerpoint/2010/main" val="59525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SQL database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22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8882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5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Cache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615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6440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17526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78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37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8141" y="2463806"/>
            <a:ext cx="3635453" cy="295466"/>
          </a:xfrm>
          <a:prstGeom prst="rect">
            <a:avLst/>
          </a:prstGeom>
          <a:noFill/>
        </p:spPr>
        <p:txBody>
          <a:bodyPr wrap="square" lIns="0" tIns="0" rIns="0" bIns="0" rtlCol="0">
            <a:spAutoFit/>
          </a:bodyPr>
          <a:lstStyle/>
          <a:p>
            <a:pPr>
              <a:lnSpc>
                <a:spcPct val="80000"/>
              </a:lnSpc>
              <a:buSzPct val="80000"/>
            </a:pPr>
            <a:r>
              <a:rPr lang="en-US" dirty="0" smtClean="0">
                <a:solidFill>
                  <a:srgbClr val="5F5F5F">
                    <a:alpha val="99000"/>
                  </a:srgbClr>
                </a:solidFill>
              </a:rPr>
              <a:t>Web Roles</a:t>
            </a:r>
            <a:endParaRPr lang="en-US" dirty="0">
              <a:solidFill>
                <a:srgbClr val="5F5F5F">
                  <a:alpha val="99000"/>
                </a:srgbClr>
              </a:solidFill>
            </a:endParaRPr>
          </a:p>
        </p:txBody>
      </p:sp>
      <p:grpSp>
        <p:nvGrpSpPr>
          <p:cNvPr id="24" name="Group 23"/>
          <p:cNvGrpSpPr/>
          <p:nvPr/>
        </p:nvGrpSpPr>
        <p:grpSpPr>
          <a:xfrm>
            <a:off x="1446212"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08412"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6186"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8386"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6212"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grpSp>
      <p:grpSp>
        <p:nvGrpSpPr>
          <p:cNvPr id="29" name="Group 28"/>
          <p:cNvGrpSpPr/>
          <p:nvPr/>
        </p:nvGrpSpPr>
        <p:grpSpPr>
          <a:xfrm>
            <a:off x="1603037"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solidFill>
                    <a:srgbClr val="FFFFFF">
                      <a:alpha val="99000"/>
                    </a:srgbClr>
                  </a:solidFill>
                  <a:latin typeface="Segoe UI Light"/>
                </a:rPr>
                <a:t>300MB</a:t>
              </a:r>
              <a:endParaRPr lang="en-US" sz="3200" dirty="0">
                <a:solidFill>
                  <a:srgbClr val="FFFFFF">
                    <a:alpha val="99000"/>
                  </a:srgbClr>
                </a:solidFill>
                <a:latin typeface="Segoe UI Light"/>
              </a:endParaRP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4015" y="3623107"/>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TextBox 124"/>
          <p:cNvSpPr txBox="1"/>
          <p:nvPr/>
        </p:nvSpPr>
        <p:spPr>
          <a:xfrm>
            <a:off x="1458141" y="4561094"/>
            <a:ext cx="5340302" cy="393954"/>
          </a:xfrm>
          <a:prstGeom prst="rect">
            <a:avLst/>
          </a:prstGeom>
          <a:noFill/>
        </p:spPr>
        <p:txBody>
          <a:bodyPr wrap="square" lIns="0" tIns="0" rIns="0" bIns="0" rtlCol="0">
            <a:spAutoFit/>
          </a:bodyPr>
          <a:lstStyle/>
          <a:p>
            <a:pPr>
              <a:lnSpc>
                <a:spcPct val="80000"/>
              </a:lnSpc>
              <a:buSzPct val="80000"/>
            </a:pPr>
            <a:r>
              <a:rPr lang="en-US" sz="3200" dirty="0" smtClean="0">
                <a:solidFill>
                  <a:srgbClr val="5F5F5F">
                    <a:alpha val="99000"/>
                  </a:srgbClr>
                </a:solidFill>
                <a:latin typeface="Segoe UI Light"/>
              </a:rPr>
              <a:t>1.2GB Distributed Cache</a:t>
            </a:r>
            <a:endParaRPr lang="en-US" sz="3200" dirty="0">
              <a:solidFill>
                <a:srgbClr val="5F5F5F">
                  <a:alpha val="99000"/>
                </a:srgbClr>
              </a:solidFill>
              <a:latin typeface="Segoe UI Light"/>
            </a:endParaRPr>
          </a:p>
        </p:txBody>
      </p:sp>
      <p:sp>
        <p:nvSpPr>
          <p:cNvPr id="3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distributed cache</a:t>
            </a:r>
            <a:endParaRPr dirty="0">
              <a:solidFill>
                <a:srgbClr val="FFFFFF"/>
              </a:solidFill>
            </a:endParaRPr>
          </a:p>
        </p:txBody>
      </p:sp>
    </p:spTree>
    <p:extLst>
      <p:ext uri="{BB962C8B-B14F-4D97-AF65-F5344CB8AC3E}">
        <p14:creationId xmlns:p14="http://schemas.microsoft.com/office/powerpoint/2010/main" val="9204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solidFill>
                  <a:srgbClr val="5F5F5F">
                    <a:alpha val="99000"/>
                  </a:srgbClr>
                </a:solidFill>
                <a:latin typeface="Segoe UI Light"/>
              </a:rPr>
              <a:t>24GB Distributed Cache</a:t>
            </a:r>
            <a:endParaRPr lang="en-US" sz="3200" dirty="0">
              <a:solidFill>
                <a:srgbClr val="5F5F5F">
                  <a:alpha val="99000"/>
                </a:srgbClr>
              </a:solidFill>
              <a:latin typeface="Segoe UI Light"/>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2" name="Group 1"/>
          <p:cNvGrpSpPr/>
          <p:nvPr/>
        </p:nvGrpSpPr>
        <p:grpSpPr>
          <a:xfrm>
            <a:off x="2540230"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2</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52158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gradFill>
                  <a:gsLst>
                    <a:gs pos="0">
                      <a:srgbClr val="FFFFFF"/>
                    </a:gs>
                    <a:gs pos="100000">
                      <a:srgbClr val="FFFFFF"/>
                    </a:gs>
                  </a:gsLst>
                  <a:lin ang="5400000" scaled="0"/>
                </a:gradFill>
              </a:rPr>
              <a:t>24GB Distributed Cache</a:t>
            </a:r>
            <a:endParaRPr lang="en-US" sz="3200" dirty="0">
              <a:gradFill>
                <a:gsLst>
                  <a:gs pos="0">
                    <a:srgbClr val="FFFFFF"/>
                  </a:gs>
                  <a:gs pos="100000">
                    <a:srgbClr val="FFFFFF"/>
                  </a:gs>
                </a:gsLst>
                <a:lin ang="5400000" scaled="0"/>
              </a:gradFill>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4</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7" name="Group 36"/>
          <p:cNvGrpSpPr/>
          <p:nvPr/>
        </p:nvGrpSpPr>
        <p:grpSpPr>
          <a:xfrm>
            <a:off x="1415390"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42" name="Group 41"/>
          <p:cNvGrpSpPr/>
          <p:nvPr/>
        </p:nvGrpSpPr>
        <p:grpSpPr>
          <a:xfrm>
            <a:off x="8516546"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sp>
        <p:nvSpPr>
          <p:cNvPr id="47" name="TextBox 46"/>
          <p:cNvSpPr txBox="1"/>
          <p:nvPr/>
        </p:nvSpPr>
        <p:spPr>
          <a:xfrm>
            <a:off x="3472839" y="4733326"/>
            <a:ext cx="5340302" cy="393954"/>
          </a:xfrm>
          <a:prstGeom prst="rect">
            <a:avLst/>
          </a:prstGeom>
          <a:noFill/>
        </p:spPr>
        <p:txBody>
          <a:bodyPr wrap="square" lIns="0" tIns="0" rIns="0" bIns="0" rtlCol="0">
            <a:spAutoFit/>
          </a:bodyPr>
          <a:lstStyle/>
          <a:p>
            <a:pPr algn="ctr">
              <a:lnSpc>
                <a:spcPct val="80000"/>
              </a:lnSpc>
              <a:buSzPct val="80000"/>
            </a:pPr>
            <a:r>
              <a:rPr lang="en-US" sz="3200" dirty="0">
                <a:solidFill>
                  <a:srgbClr val="5F5F5F">
                    <a:alpha val="99000"/>
                  </a:srgbClr>
                </a:solidFill>
                <a:latin typeface="Segoe UI Light"/>
              </a:rPr>
              <a:t>48GB Distributed Cache</a:t>
            </a:r>
          </a:p>
        </p:txBody>
      </p:sp>
      <p:sp>
        <p:nvSpPr>
          <p:cNvPr id="48" name="Rectangle 47"/>
          <p:cNvSpPr/>
          <p:nvPr/>
        </p:nvSpPr>
        <p:spPr bwMode="auto">
          <a:xfrm>
            <a:off x="5238090"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369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a:t>
              </a:r>
              <a:endParaRPr lang="en-US" sz="1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Service bus relay</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smtClean="0">
                  <a:gradFill>
                    <a:gsLst>
                      <a:gs pos="0">
                        <a:srgbClr val="FFFFFF"/>
                      </a:gs>
                      <a:gs pos="100000">
                        <a:srgbClr val="FFFFFF"/>
                      </a:gs>
                    </a:gsLst>
                    <a:lin ang="5400000" scaled="0"/>
                  </a:gradFill>
                </a:rPr>
                <a:t>	</a:t>
              </a:r>
              <a:r>
                <a:rPr lang="en-US" dirty="0">
                  <a:gradFill>
                    <a:gsLst>
                      <a:gs pos="0">
                        <a:srgbClr val="FFFFFF"/>
                      </a:gs>
                      <a:gs pos="100000">
                        <a:srgbClr val="FFFFFF"/>
                      </a:gs>
                    </a:gsLst>
                    <a:lin ang="5400000" scaled="0"/>
                  </a:gradFill>
                </a:rPr>
                <a:t>C</a:t>
              </a:r>
              <a:r>
                <a:rPr lang="en-US" dirty="0" smtClean="0">
                  <a:gradFill>
                    <a:gsLst>
                      <a:gs pos="0">
                        <a:srgbClr val="FFFFFF"/>
                      </a:gs>
                      <a:gs pos="100000">
                        <a:srgbClr val="FFFFFF"/>
                      </a:gs>
                    </a:gsLst>
                    <a:lin ang="5400000" scaled="0"/>
                  </a:gradFill>
                </a:rPr>
                <a:t>loud </a:t>
              </a:r>
              <a:r>
                <a:rPr lang="en-US" dirty="0">
                  <a:gradFill>
                    <a:gsLst>
                      <a:gs pos="0">
                        <a:srgbClr val="FFFFFF"/>
                      </a:gs>
                      <a:gs pos="100000">
                        <a:srgbClr val="FFFFFF"/>
                      </a:gs>
                    </a:gsLst>
                    <a:lin ang="5400000" scaled="0"/>
                  </a:gradFill>
                </a:rPr>
                <a:t>a</a:t>
              </a:r>
              <a:r>
                <a:rPr lang="en-US" dirty="0" smtClean="0">
                  <a:gradFill>
                    <a:gsLst>
                      <a:gs pos="0">
                        <a:srgbClr val="FFFFFF"/>
                      </a:gs>
                      <a:gs pos="100000">
                        <a:srgbClr val="FFFFFF"/>
                      </a:gs>
                    </a:gsLst>
                    <a:lin ang="5400000" scaled="0"/>
                  </a:gradFill>
                </a:rPr>
                <a:t>pplication</a:t>
              </a: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a:buSzPct val="80000"/>
                </a:pPr>
                <a:r>
                  <a:rPr lang="en-US" dirty="0" smtClean="0">
                    <a:gradFill>
                      <a:gsLst>
                        <a:gs pos="0">
                          <a:srgbClr val="FFFFFF"/>
                        </a:gs>
                        <a:gs pos="100000">
                          <a:srgbClr val="FFFFFF"/>
                        </a:gs>
                      </a:gsLst>
                      <a:lin ang="5400000" scaled="0"/>
                    </a:gradFill>
                  </a:rPr>
                  <a:t>App behind</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firewall</a:t>
                </a:r>
                <a:endParaRPr lang="en-US"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17901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Service bus relay</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563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89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Instance Sizes</a:t>
            </a:r>
          </a:p>
        </p:txBody>
      </p:sp>
      <p:sp>
        <p:nvSpPr>
          <p:cNvPr id="6" name="Title 33"/>
          <p:cNvSpPr txBox="1">
            <a:spLocks/>
          </p:cNvSpPr>
          <p:nvPr/>
        </p:nvSpPr>
        <p:spPr>
          <a:xfrm>
            <a:off x="634363" y="3285965"/>
            <a:ext cx="9406858" cy="563222"/>
          </a:xfrm>
          <a:prstGeom prst="rect">
            <a:avLst/>
          </a:prstGeom>
          <a:noFill/>
        </p:spPr>
        <p:txBody>
          <a:bodyPr wrap="square" lIns="91436" tIns="182872" rIns="91436" bIns="45719"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en-US" sz="2400" dirty="0">
                <a:latin typeface="Segoe UI" pitchFamily="34" charset="0"/>
                <a:ea typeface="Segoe UI" pitchFamily="34" charset="0"/>
                <a:cs typeface="Segoe UI" pitchFamily="34" charset="0"/>
              </a:rPr>
              <a:t>Unit of Compute Defined </a:t>
            </a:r>
          </a:p>
        </p:txBody>
      </p:sp>
      <p:sp>
        <p:nvSpPr>
          <p:cNvPr id="7" name="TextBox 6"/>
          <p:cNvSpPr txBox="1"/>
          <p:nvPr/>
        </p:nvSpPr>
        <p:spPr bwMode="invGray">
          <a:xfrm>
            <a:off x="633341" y="1093093"/>
            <a:ext cx="9401397" cy="563222"/>
          </a:xfrm>
          <a:prstGeom prst="rect">
            <a:avLst/>
          </a:prstGeom>
          <a:noFill/>
        </p:spPr>
        <p:txBody>
          <a:bodyPr wrap="square" lIns="91436" tIns="182872" rIns="91436" bIns="45719" rtlCol="0">
            <a:spAutoFit/>
          </a:bodyPr>
          <a:lstStyle/>
          <a:p>
            <a:pPr marL="0" lvl="1" indent="-155569" defTabSz="914325">
              <a:lnSpc>
                <a:spcPct val="90000"/>
              </a:lnSpc>
              <a:spcBef>
                <a:spcPct val="0"/>
              </a:spcBef>
              <a:buClr>
                <a:srgbClr val="FFC000"/>
              </a:buClr>
              <a:defRPr/>
            </a:pPr>
            <a:r>
              <a:rPr lang="en-US" spc="-100" dirty="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Variable instance sizes to handle complex workloads of any size </a:t>
            </a:r>
          </a:p>
        </p:txBody>
      </p:sp>
      <p:grpSp>
        <p:nvGrpSpPr>
          <p:cNvPr id="86" name="Group 85"/>
          <p:cNvGrpSpPr/>
          <p:nvPr/>
        </p:nvGrpSpPr>
        <p:grpSpPr>
          <a:xfrm>
            <a:off x="2605836" y="3894131"/>
            <a:ext cx="1828800" cy="2165649"/>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0"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6"/>
              <a:ext cx="1673526" cy="307777"/>
            </a:xfrm>
            <a:prstGeom prst="rect">
              <a:avLst/>
            </a:prstGeom>
          </p:spPr>
          <p:txBody>
            <a:bodyPr wrap="square">
              <a:spAutoFit/>
            </a:bodyPr>
            <a:lstStyle/>
            <a:p>
              <a:pPr algn="ctr"/>
              <a:r>
                <a:rPr lang="en-US" sz="1400" b="1" kern="0" dirty="0">
                  <a:solidFill>
                    <a:schemeClr val="bg1">
                      <a:alpha val="99000"/>
                    </a:schemeClr>
                  </a:solidFill>
                  <a:latin typeface="+mj-lt"/>
                </a:rPr>
                <a:t>(moderate IO) </a:t>
              </a:r>
              <a:endParaRPr lang="en-US" sz="3700" b="1" dirty="0">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1.75 GB memory </a:t>
              </a: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225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202" y="3894131"/>
            <a:ext cx="1828800" cy="2160720"/>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2"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3.5 GB memory </a:t>
              </a: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490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5836" y="1663439"/>
            <a:ext cx="1828800" cy="1507633"/>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$0.12 </a:t>
              </a:r>
            </a:p>
          </p:txBody>
        </p:sp>
        <p:sp>
          <p:nvSpPr>
            <p:cNvPr id="33" name="Rectangle 32"/>
            <p:cNvSpPr/>
            <p:nvPr/>
          </p:nvSpPr>
          <p:spPr>
            <a:xfrm>
              <a:off x="2880853" y="2873971"/>
              <a:ext cx="176262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202" y="1663438"/>
            <a:ext cx="1828800" cy="1506045"/>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$0.24 </a:t>
              </a:r>
            </a:p>
          </p:txBody>
        </p:sp>
        <p:sp>
          <p:nvSpPr>
            <p:cNvPr id="38" name="Rectangle 37"/>
            <p:cNvSpPr/>
            <p:nvPr/>
          </p:nvSpPr>
          <p:spPr>
            <a:xfrm>
              <a:off x="5230761" y="2873970"/>
              <a:ext cx="173540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4324" y="1663438"/>
            <a:ext cx="1828800" cy="1500909"/>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$0.96 </a:t>
              </a:r>
            </a:p>
          </p:txBody>
        </p:sp>
        <p:sp>
          <p:nvSpPr>
            <p:cNvPr id="43" name="Rectangle 42"/>
            <p:cNvSpPr/>
            <p:nvPr/>
          </p:nvSpPr>
          <p:spPr>
            <a:xfrm>
              <a:off x="9891252" y="2873970"/>
              <a:ext cx="175962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endParaRPr lang="en-US" sz="1600"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959" y="1663439"/>
            <a:ext cx="1828800" cy="1502503"/>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5" y="1767349"/>
              <a:ext cx="1668852"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$0.48 </a:t>
              </a:r>
            </a:p>
          </p:txBody>
        </p:sp>
        <p:sp>
          <p:nvSpPr>
            <p:cNvPr id="48" name="Rectangle 47"/>
            <p:cNvSpPr/>
            <p:nvPr/>
          </p:nvSpPr>
          <p:spPr>
            <a:xfrm>
              <a:off x="7548541" y="2873972"/>
              <a:ext cx="177244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959" y="3915157"/>
            <a:ext cx="1828800" cy="2139694"/>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307777"/>
            </a:xfrm>
            <a:prstGeom prst="rect">
              <a:avLst/>
            </a:prstGeom>
          </p:spPr>
          <p:txBody>
            <a:bodyPr wrap="square">
              <a:spAutoFit/>
            </a:bodyPr>
            <a:lstStyle/>
            <a:p>
              <a:pPr algn="ctr"/>
              <a:r>
                <a:rPr lang="en-US" sz="1400" b="1" kern="0" dirty="0">
                  <a:solidFill>
                    <a:schemeClr val="bg1">
                      <a:alpha val="99000"/>
                    </a:schemeClr>
                  </a:solidFill>
                  <a:latin typeface="+mj-lt"/>
                </a:rPr>
                <a:t>(high IO) </a:t>
              </a:r>
              <a:endParaRPr lang="en-US" sz="3700" b="1" dirty="0">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7.0 GB memory</a:t>
              </a: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1000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a:t>
              </a: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4324" y="3915157"/>
            <a:ext cx="1828800" cy="2132312"/>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14 GB memory</a:t>
              </a: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2040 </a:t>
              </a:r>
              <a:r>
                <a:rPr lang="en-US" sz="1300" b="1" kern="0" dirty="0">
                  <a:solidFill>
                    <a:schemeClr val="bg1">
                      <a:alpha val="99000"/>
                    </a:schemeClr>
                  </a:solidFill>
                  <a:latin typeface="+mj-lt"/>
                </a:rPr>
                <a:t>GB </a:t>
              </a:r>
            </a:p>
            <a:p>
              <a:pPr algn="ctr"/>
              <a:r>
                <a:rPr lang="en-US" sz="1300" kern="0" dirty="0">
                  <a:solidFill>
                    <a:schemeClr val="bg1">
                      <a:alpha val="99000"/>
                    </a:schemeClr>
                  </a:solidFill>
                  <a:latin typeface="+mj-lt"/>
                </a:rPr>
                <a:t>(instance storage) </a:t>
              </a: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6470" y="1663439"/>
            <a:ext cx="1828800" cy="1507633"/>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0.02 </a:t>
              </a:r>
              <a:endParaRPr lang="en-US" sz="2700" b="1" kern="0" dirty="0">
                <a:gradFill>
                  <a:gsLst>
                    <a:gs pos="0">
                      <a:schemeClr val="bg1"/>
                    </a:gs>
                    <a:gs pos="50000">
                      <a:schemeClr val="bg1"/>
                    </a:gs>
                  </a:gsLst>
                  <a:lin ang="10800000" scaled="0"/>
                </a:gradFill>
                <a:latin typeface="+mj-lt"/>
              </a:endParaRPr>
            </a:p>
          </p:txBody>
        </p:sp>
        <p:sp>
          <p:nvSpPr>
            <p:cNvPr id="65" name="Rectangle 64"/>
            <p:cNvSpPr/>
            <p:nvPr/>
          </p:nvSpPr>
          <p:spPr>
            <a:xfrm>
              <a:off x="560812" y="2873971"/>
              <a:ext cx="1730104"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grpSp>
      <p:grpSp>
        <p:nvGrpSpPr>
          <p:cNvPr id="85" name="Group 84"/>
          <p:cNvGrpSpPr/>
          <p:nvPr/>
        </p:nvGrpSpPr>
        <p:grpSpPr>
          <a:xfrm>
            <a:off x="716470" y="3894131"/>
            <a:ext cx="1828800" cy="2158704"/>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0" cy="307777"/>
            </a:xfrm>
            <a:prstGeom prst="rect">
              <a:avLst/>
            </a:prstGeom>
          </p:spPr>
          <p:txBody>
            <a:bodyPr wrap="square">
              <a:spAutoFit/>
            </a:bodyPr>
            <a:lstStyle/>
            <a:p>
              <a:pPr algn="ctr"/>
              <a:r>
                <a:rPr lang="en-US" sz="1400" b="1" kern="0" dirty="0">
                  <a:solidFill>
                    <a:schemeClr val="bg1">
                      <a:alpha val="99000"/>
                    </a:schemeClr>
                  </a:solidFill>
                  <a:latin typeface="+mj-lt"/>
                </a:rPr>
                <a:t>(low IO) </a:t>
              </a:r>
              <a:endParaRPr lang="en-US" sz="3700" b="1" dirty="0">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768 MB memory </a:t>
              </a:r>
              <a:endParaRPr lang="en-US" sz="1300" b="1" kern="0" dirty="0" smtClean="0">
                <a:solidFill>
                  <a:schemeClr val="bg1">
                    <a:alpha val="99000"/>
                  </a:schemeClr>
                </a:solidFill>
                <a:latin typeface="+mj-lt"/>
              </a:endParaRPr>
            </a:p>
            <a:p>
              <a:pPr lvl="0" algn="ctr"/>
              <a:r>
                <a:rPr lang="en-US" sz="1300" b="1" kern="0" dirty="0">
                  <a:solidFill>
                    <a:srgbClr val="FFFFFF">
                      <a:alpha val="99000"/>
                    </a:srgbClr>
                  </a:solidFill>
                </a:rPr>
                <a:t>20 GB storage</a:t>
              </a:r>
            </a:p>
            <a:p>
              <a:pPr lvl="0" algn="ctr"/>
              <a:r>
                <a:rPr lang="en-US" sz="1300" kern="0" dirty="0">
                  <a:solidFill>
                    <a:srgbClr val="FFFFFF">
                      <a:alpha val="99000"/>
                    </a:srgbClr>
                  </a:solidFill>
                </a:rPr>
                <a:t>(instance storage) </a:t>
              </a:r>
            </a:p>
            <a:p>
              <a:pPr algn="ctr"/>
              <a:endParaRPr lang="en-US" sz="1300" b="1" kern="0" dirty="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559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2526269"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a:t>
              </a:r>
              <a:r>
                <a:rPr lang="en-US" sz="1400" b="1" dirty="0" smtClean="0">
                  <a:solidFill>
                    <a:schemeClr val="bg1">
                      <a:alpha val="99000"/>
                    </a:schemeClr>
                  </a:solidFill>
                  <a:latin typeface="Segoe UI" pitchFamily="34" charset="0"/>
                  <a:ea typeface="Segoe UI" pitchFamily="34" charset="0"/>
                  <a:cs typeface="Segoe UI" pitchFamily="34" charset="0"/>
                </a:rPr>
                <a:t>SERVICES:</a:t>
              </a:r>
              <a:endParaRPr lang="en-US" sz="1400" b="1" dirty="0">
                <a:solidFill>
                  <a:schemeClr val="bg1">
                    <a:alpha val="99000"/>
                  </a:schemeClr>
                </a:solidFill>
                <a:latin typeface="Segoe UI" pitchFamily="34" charset="0"/>
                <a:ea typeface="Segoe UI" pitchFamily="34" charset="0"/>
                <a:cs typeface="Segoe UI" pitchFamily="34" charset="0"/>
              </a:endParaRP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Benefits</a:t>
            </a:r>
          </a:p>
        </p:txBody>
      </p:sp>
      <p:graphicFrame>
        <p:nvGraphicFramePr>
          <p:cNvPr id="5" name="Table 4"/>
          <p:cNvGraphicFramePr>
            <a:graphicFrameLocks noGrp="1"/>
          </p:cNvGraphicFramePr>
          <p:nvPr>
            <p:extLst>
              <p:ext uri="{D42A27DB-BD31-4B8C-83A1-F6EECF244321}">
                <p14:modId xmlns:p14="http://schemas.microsoft.com/office/powerpoint/2010/main" val="787244124"/>
              </p:ext>
            </p:extLst>
          </p:nvPr>
        </p:nvGraphicFramePr>
        <p:xfrm>
          <a:off x="507134" y="1222693"/>
          <a:ext cx="11158538" cy="5013960"/>
        </p:xfrm>
        <a:graphic>
          <a:graphicData uri="http://schemas.openxmlformats.org/drawingml/2006/table">
            <a:tbl>
              <a:tblPr firstRow="1" bandRow="1">
                <a:tableStyleId>{7DF18680-E054-41AD-8BC1-D1AEF772440D}</a:tableStyleId>
              </a:tblPr>
              <a:tblGrid>
                <a:gridCol w="3153806"/>
                <a:gridCol w="2770340"/>
                <a:gridCol w="2780521"/>
                <a:gridCol w="2453871"/>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a:t>
                      </a:r>
                      <a:r>
                        <a:rPr lang="en-US" sz="1400" kern="1200" dirty="0" smtClean="0">
                          <a:solidFill>
                            <a:schemeClr val="tx2">
                              <a:lumMod val="75000"/>
                              <a:alpha val="99000"/>
                            </a:schemeClr>
                          </a:solidFill>
                          <a:latin typeface="+mn-lt"/>
                          <a:ea typeface="+mn-ea"/>
                          <a:cs typeface="+mn-cs"/>
                        </a:rPr>
                        <a:t>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a:t>
                      </a:r>
                      <a:r>
                        <a:rPr lang="en-US" sz="1400" kern="1200" dirty="0" smtClean="0">
                          <a:solidFill>
                            <a:schemeClr val="tx2">
                              <a:lumMod val="75000"/>
                              <a:alpha val="99000"/>
                            </a:schemeClr>
                          </a:solidFill>
                          <a:latin typeface="+mn-lt"/>
                          <a:ea typeface="+mn-ea"/>
                          <a:cs typeface="+mn-cs"/>
                        </a:rPr>
                        <a:t>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375 </a:t>
                      </a:r>
                      <a:r>
                        <a:rPr lang="en-US" sz="1400" kern="1200" dirty="0" smtClean="0">
                          <a:solidFill>
                            <a:schemeClr val="tx2">
                              <a:lumMod val="75000"/>
                              <a:alpha val="99000"/>
                            </a:schemeClr>
                          </a:solidFill>
                          <a:latin typeface="+mn-lt"/>
                          <a:ea typeface="+mn-ea"/>
                          <a:cs typeface="+mn-cs"/>
                        </a:rPr>
                        <a:t>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a:t>
                      </a:r>
                      <a:r>
                        <a:rPr lang="en-US" sz="1400" kern="1200" dirty="0" smtClean="0">
                          <a:solidFill>
                            <a:schemeClr val="tx2">
                              <a:lumMod val="75000"/>
                              <a:alpha val="99000"/>
                            </a:schemeClr>
                          </a:solidFill>
                          <a:latin typeface="+mn-lt"/>
                          <a:ea typeface="+mn-ea"/>
                          <a:cs typeface="+mn-cs"/>
                        </a:rPr>
                        <a:t>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4M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out / free in</a:t>
                      </a: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 out / free in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 out / free in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Access Control</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pPr>
                        <a:spcAft>
                          <a:spcPts val="600"/>
                        </a:spcAft>
                      </a:pPr>
                      <a:r>
                        <a:rPr lang="en-NZ" sz="1400" baseline="0" dirty="0" smtClean="0">
                          <a:solidFill>
                            <a:schemeClr val="tx2">
                              <a:lumMod val="75000"/>
                              <a:alpha val="99000"/>
                            </a:schemeClr>
                          </a:solidFill>
                        </a:rPr>
                        <a:t>500K Messages</a:t>
                      </a:r>
                    </a:p>
                    <a:p>
                      <a:pPr>
                        <a:spcAft>
                          <a:spcPts val="600"/>
                        </a:spcAft>
                      </a:pPr>
                      <a:r>
                        <a:rPr lang="en-NZ" sz="1400" baseline="0" dirty="0" smtClean="0">
                          <a:solidFill>
                            <a:schemeClr val="tx2">
                              <a:lumMod val="75000"/>
                              <a:alpha val="99000"/>
                            </a:schemeClr>
                          </a:solidFill>
                        </a:rPr>
                        <a:t>1500 Relay Hours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Annual Savings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$1,400</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$2,000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dirty="0" smtClean="0">
                          <a:solidFill>
                            <a:schemeClr val="tx2">
                              <a:lumMod val="75000"/>
                              <a:alpha val="99000"/>
                            </a:schemeClr>
                          </a:solidFill>
                        </a:rPr>
                        <a:t>$3,600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187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Flexible</a:t>
              </a:r>
              <a:endParaRPr lang="en-US" sz="3200" dirty="0">
                <a:gradFill>
                  <a:gsLst>
                    <a:gs pos="0">
                      <a:srgbClr val="FFFFFF"/>
                    </a:gs>
                    <a:gs pos="100000">
                      <a:srgbClr val="FFFFFF"/>
                    </a:gs>
                  </a:gsLst>
                  <a:lin ang="5400000" scaled="0"/>
                </a:gradFill>
                <a:latin typeface="Segoe UI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a:rPr>
                <a:t>O</a:t>
              </a:r>
              <a:r>
                <a:rPr lang="en-US" sz="3200" dirty="0" smtClean="0">
                  <a:gradFill>
                    <a:gsLst>
                      <a:gs pos="0">
                        <a:srgbClr val="FFFFFF"/>
                      </a:gs>
                      <a:gs pos="100000">
                        <a:srgbClr val="FFFFFF"/>
                      </a:gs>
                    </a:gsLst>
                    <a:lin ang="5400000" scaled="0"/>
                  </a:gradFill>
                  <a:latin typeface="Segoe UI Light"/>
                </a:rPr>
                <a:t>pen</a:t>
              </a:r>
              <a:endParaRPr lang="en-US" sz="3200" dirty="0">
                <a:gradFill>
                  <a:gsLst>
                    <a:gs pos="0">
                      <a:srgbClr val="FFFFFF"/>
                    </a:gs>
                    <a:gs pos="100000">
                      <a:srgbClr val="FFFFFF"/>
                    </a:gs>
                  </a:gsLst>
                  <a:lin ang="5400000" scaled="0"/>
                </a:gradFill>
                <a:latin typeface="Segoe UI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Solid</a:t>
              </a:r>
              <a:endParaRPr lang="en-US" sz="3200" dirty="0">
                <a:gradFill>
                  <a:gsLst>
                    <a:gs pos="0">
                      <a:srgbClr val="FFFFFF"/>
                    </a:gs>
                    <a:gs pos="100000">
                      <a:srgbClr val="FFFFFF"/>
                    </a:gs>
                  </a:gsLst>
                  <a:lin ang="5400000" scaled="0"/>
                </a:gradFill>
                <a:latin typeface="Segoe UI Ligh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dirty="0"/>
              <a:t>Windows Azure</a:t>
            </a:r>
          </a:p>
        </p:txBody>
      </p:sp>
    </p:spTree>
    <p:extLst>
      <p:ext uri="{BB962C8B-B14F-4D97-AF65-F5344CB8AC3E}">
        <p14:creationId xmlns:p14="http://schemas.microsoft.com/office/powerpoint/2010/main" val="212236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a:t>
            </a:r>
            <a:r>
              <a:rPr lang="en-US" sz="1800" dirty="0" smtClean="0">
                <a:solidFill>
                  <a:srgbClr val="595959">
                    <a:alpha val="99000"/>
                  </a:srgbClr>
                </a:solidFill>
              </a:rPr>
              <a:t>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a:t>
            </a:r>
            <a:r>
              <a:rPr lang="en-US" sz="1800" dirty="0" smtClean="0">
                <a:solidFill>
                  <a:srgbClr val="595959">
                    <a:alpha val="99000"/>
                  </a:srgbClr>
                </a:solidFill>
              </a:rPr>
              <a:t>Cache, Service Bus, </a:t>
            </a:r>
            <a:r>
              <a:rPr lang="en-US" sz="1800" smtClean="0">
                <a:solidFill>
                  <a:srgbClr val="595959">
                    <a:alpha val="99000"/>
                  </a:srgbClr>
                </a:solidFill>
              </a:rPr>
              <a:t>&amp;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4294967295"/>
          </p:nvPr>
        </p:nvSpPr>
        <p:spPr>
          <a:xfrm>
            <a:off x="6094413" y="2414588"/>
            <a:ext cx="5591175" cy="1666875"/>
          </a:xfrm>
        </p:spPr>
        <p:txBody>
          <a:bodyPr/>
          <a:lstStyle/>
          <a:p>
            <a:pPr marL="0" indent="0">
              <a:buNone/>
            </a:pPr>
            <a:r>
              <a:rPr lang="en-US" sz="7200" dirty="0">
                <a:solidFill>
                  <a:srgbClr val="00AEEF">
                    <a:alpha val="99000"/>
                  </a:srgbClr>
                </a:solidFill>
              </a:rPr>
              <a:t>S</a:t>
            </a:r>
            <a:r>
              <a:rPr lang="en-US" sz="7200" dirty="0" smtClean="0">
                <a:solidFill>
                  <a:srgbClr val="00AEEF">
                    <a:alpha val="99000"/>
                  </a:srgbClr>
                </a:solidFill>
              </a:rPr>
              <a:t>tart now.</a:t>
            </a:r>
          </a:p>
          <a:p>
            <a:pPr marL="0" indent="0">
              <a:buNone/>
            </a:pPr>
            <a:r>
              <a:rPr lang="en-US" dirty="0" smtClean="0"/>
              <a:t>http://WindowsAzure.com</a:t>
            </a:r>
            <a:endParaRPr lang="en-US" dirty="0"/>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rcRect/>
          <a:stretch/>
        </p:blipFill>
        <p:spPr>
          <a:xfrm>
            <a:off x="935034" y="1023730"/>
            <a:ext cx="4772722" cy="5834270"/>
          </a:xfrm>
          <a:prstGeom prst="rect">
            <a:avLst/>
          </a:prstGeom>
        </p:spPr>
      </p:pic>
      <p:pic>
        <p:nvPicPr>
          <p:cNvPr id="307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238"/>
          <a:stretch/>
        </p:blipFill>
        <p:spPr bwMode="auto">
          <a:xfrm>
            <a:off x="1155634" y="1317266"/>
            <a:ext cx="4347441" cy="276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8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Flexible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Open</a:t>
              </a:r>
              <a:endParaRPr lang="en-US" sz="3200"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Solid</a:t>
              </a:r>
              <a:endParaRPr lang="en-US" sz="3200" dirty="0">
                <a:gradFill>
                  <a:gsLst>
                    <a:gs pos="0">
                      <a:srgbClr val="FFFFFF"/>
                    </a:gs>
                    <a:gs pos="100000">
                      <a:srgbClr val="FFFFFF"/>
                    </a:gs>
                  </a:gsLst>
                  <a:lin ang="5400000" scaled="0"/>
                </a:gradFill>
                <a:latin typeface="+mj-l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smtClean="0"/>
              <a:t>Windows Azure</a:t>
            </a:r>
            <a:endParaRPr lang="en-US" dirty="0"/>
          </a:p>
        </p:txBody>
      </p:sp>
    </p:spTree>
    <p:extLst>
      <p:ext uri="{BB962C8B-B14F-4D97-AF65-F5344CB8AC3E}">
        <p14:creationId xmlns:p14="http://schemas.microsoft.com/office/powerpoint/2010/main" val="144587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5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641600"/>
            <a:ext cx="11149013" cy="1328738"/>
          </a:xfrm>
        </p:spPr>
        <p:txBody>
          <a:bodyPr/>
          <a:lstStyle/>
          <a:p>
            <a:pPr algn="ctr"/>
            <a:r>
              <a:rPr lang="en-US" sz="9600" dirty="0">
                <a:solidFill>
                  <a:srgbClr val="00B0F0"/>
                </a:solidFill>
              </a:rPr>
              <a:t>99.95% </a:t>
            </a:r>
            <a:r>
              <a:rPr lang="en-US" sz="8000" dirty="0" smtClean="0"/>
              <a:t>monthly SLA</a:t>
            </a:r>
            <a:endParaRPr lang="en-US" sz="8000" dirty="0"/>
          </a:p>
        </p:txBody>
      </p:sp>
    </p:spTree>
    <p:extLst>
      <p:ext uri="{BB962C8B-B14F-4D97-AF65-F5344CB8AC3E}">
        <p14:creationId xmlns:p14="http://schemas.microsoft.com/office/powerpoint/2010/main" val="12815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230e9df3-be65-4c73-a93b-d1236ebd677e"/>
    <ds:schemaRef ds:uri="http://purl.org/dc/terms/"/>
    <ds:schemaRef ds:uri="http://purl.org/dc/dcmityp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1961</TotalTime>
  <Words>2966</Words>
  <Application>Microsoft Office PowerPoint</Application>
  <PresentationFormat>Custom</PresentationFormat>
  <Paragraphs>744</Paragraphs>
  <Slides>66</Slides>
  <Notes>59</Notes>
  <HiddenSlides>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66</vt:i4>
      </vt:variant>
    </vt:vector>
  </HeadingPairs>
  <TitlesOfParts>
    <vt:vector size="76" baseType="lpstr">
      <vt:lpstr>Arial</vt:lpstr>
      <vt:lpstr>Segoe UI</vt:lpstr>
      <vt:lpstr>Kozuka Gothic Pro R</vt:lpstr>
      <vt:lpstr>Wingdings</vt:lpstr>
      <vt:lpstr>Consolas</vt:lpstr>
      <vt:lpstr>Segoe UI Light</vt:lpstr>
      <vt:lpstr>MS1444_Windows Azure Template 16x9_r08a</vt:lpstr>
      <vt:lpstr>White with Consolas font for code slides</vt:lpstr>
      <vt:lpstr>Windows_Azure_DevCamp_16x9_Template - FINAL2</vt:lpstr>
      <vt:lpstr>Accent Color Transition Slides</vt:lpstr>
      <vt:lpstr>Windows Azure Overview</vt:lpstr>
      <vt:lpstr>PowerPoint Presentation</vt:lpstr>
      <vt:lpstr>Cloud Computing Patterns</vt:lpstr>
      <vt:lpstr>Cloud Computing</vt:lpstr>
      <vt:lpstr>Cloud Computing</vt:lpstr>
      <vt:lpstr>Windows Azure</vt:lpstr>
      <vt:lpstr>Windows Azure</vt:lpstr>
      <vt:lpstr>Global Footprint</vt:lpstr>
      <vt:lpstr>99.95% monthly SLA</vt:lpstr>
      <vt:lpstr>Pay only for what you use</vt:lpstr>
      <vt:lpstr>PowerPoint Presentation</vt:lpstr>
      <vt:lpstr>Windows Azure</vt:lpstr>
      <vt:lpstr>PowerPoint Presentation</vt:lpstr>
      <vt:lpstr>Virtual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VM with persistent drive</vt:lpstr>
      <vt:lpstr>PowerPoint Presentation</vt:lpstr>
      <vt:lpstr>PowerPoint Presentation</vt:lpstr>
      <vt:lpstr>Web sites</vt:lpstr>
      <vt:lpstr>Web sites</vt:lpstr>
      <vt:lpstr>Web sites </vt:lpstr>
      <vt:lpstr>Web sites </vt:lpstr>
      <vt:lpstr>Web sites </vt:lpstr>
      <vt:lpstr>Web sites</vt:lpstr>
      <vt:lpstr>PowerPoint Presentation</vt:lpstr>
      <vt:lpstr>Cloud services:  Development</vt:lpstr>
      <vt:lpstr>PowerPoint Presentation</vt:lpstr>
      <vt:lpstr>PowerPoint Presentation</vt:lpstr>
      <vt:lpstr>PowerPoint Presentation</vt:lpstr>
      <vt:lpstr>PowerPoint Presentation</vt:lpstr>
      <vt:lpstr>PowerPoint Presentation</vt:lpstr>
      <vt:lpstr>PowerPoint Presentation</vt:lpstr>
      <vt:lpstr>Cloud services: Management</vt:lpstr>
      <vt:lpstr>Application building blocks</vt:lpstr>
      <vt:lpstr>Multiple languages</vt:lpstr>
      <vt:lpstr>PowerPoint Presentation</vt:lpstr>
      <vt:lpstr>PowerPoint Presentation</vt:lpstr>
      <vt:lpstr>SQL database</vt:lpstr>
      <vt:lpstr>PowerPoint Presentation</vt:lpstr>
      <vt:lpstr>PowerPoint Presentation</vt:lpstr>
      <vt:lpstr>PowerPoint Presentation</vt:lpstr>
      <vt:lpstr>Cache</vt:lpstr>
      <vt:lpstr>PowerPoint Presentation</vt:lpstr>
      <vt:lpstr>PowerPoint Presentation</vt:lpstr>
      <vt:lpstr>PowerPoint Presentation</vt:lpstr>
      <vt:lpstr>PowerPoint Presentation</vt:lpstr>
      <vt:lpstr>PowerPoint Presentation</vt:lpstr>
      <vt:lpstr>PowerPoint Presentation</vt:lpstr>
      <vt:lpstr>Service bus relay</vt:lpstr>
      <vt:lpstr>Application building blocks</vt:lpstr>
      <vt:lpstr>Windows Azure Scenarios</vt:lpstr>
      <vt:lpstr>Windows Azure Instance Sizes</vt:lpstr>
      <vt:lpstr>PowerPoint Presentation</vt:lpstr>
      <vt:lpstr>Getting Started</vt:lpstr>
      <vt:lpstr>Windows Azure MSDN Benefits</vt:lpstr>
      <vt:lpstr>Windows Azure</vt:lpstr>
      <vt:lpstr>Summary</vt:lpstr>
      <vt:lpstr>PowerPoint Presentation</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cp:lastModifiedBy>James Conard</cp:lastModifiedBy>
  <cp:revision>144</cp:revision>
  <cp:lastPrinted>2011-10-11T14:25:22Z</cp:lastPrinted>
  <dcterms:created xsi:type="dcterms:W3CDTF">2011-03-29T16:07:22Z</dcterms:created>
  <dcterms:modified xsi:type="dcterms:W3CDTF">2012-06-15T19:04:15Z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